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59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4029E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AE839-3E2A-4CBB-8352-3B07E71BAA94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766D8-A89A-4542-8072-EEF6A0D1DE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&#1076;&#1086;&#1088;&#1086;&#1075;&#1072;%20&#1076;&#1086;&#1073;&#1088;&#1072;%20&#1087;&#1083;&#1102;&#1089;.com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8352928" cy="108012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Муниципальное бюджетное учреждение</a:t>
            </a:r>
            <a:r>
              <a:rPr lang="ru-RU" sz="2200" dirty="0" smtClean="0"/>
              <a:t>  </a:t>
            </a:r>
            <a:r>
              <a:rPr lang="ru-RU" sz="2200" b="1" dirty="0" smtClean="0"/>
              <a:t>дополнительного образования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«Центр внешкольной работы»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err="1" smtClean="0"/>
              <a:t>Лаишевского</a:t>
            </a:r>
            <a:r>
              <a:rPr lang="ru-RU" sz="2200" b="1" dirty="0" smtClean="0"/>
              <a:t> муниципального района</a:t>
            </a:r>
            <a:r>
              <a:rPr lang="ru-RU" sz="2200" dirty="0" smtClean="0"/>
              <a:t> </a:t>
            </a:r>
            <a:r>
              <a:rPr lang="ru-RU" sz="2200" b="1" dirty="0" smtClean="0"/>
              <a:t>Республики Татарстан</a:t>
            </a:r>
            <a:br>
              <a:rPr lang="ru-RU" sz="2200" b="1" dirty="0" smtClean="0"/>
            </a:br>
            <a:r>
              <a:rPr lang="ru-RU" sz="3100" b="1" dirty="0" smtClean="0"/>
              <a:t>Детское объединение </a:t>
            </a:r>
            <a:br>
              <a:rPr lang="ru-RU" sz="3100" b="1" dirty="0" smtClean="0"/>
            </a:br>
            <a:r>
              <a:rPr lang="ru-RU" sz="3100" b="1" dirty="0" smtClean="0"/>
              <a:t>«Детский орден милосердия»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2713856"/>
          </a:xfrm>
        </p:spPr>
        <p:txBody>
          <a:bodyPr/>
          <a:lstStyle/>
          <a:p>
            <a:r>
              <a:rPr lang="ru-RU" sz="4800" b="1" dirty="0">
                <a:solidFill>
                  <a:srgbClr val="4029E9"/>
                </a:solidFill>
              </a:rPr>
              <a:t>Социальный проект</a:t>
            </a:r>
            <a:endParaRPr lang="ru-RU" sz="4800" dirty="0">
              <a:solidFill>
                <a:srgbClr val="4029E9"/>
              </a:solidFill>
            </a:endParaRPr>
          </a:p>
          <a:p>
            <a:r>
              <a:rPr lang="ru-RU" sz="4800" b="1" dirty="0" smtClean="0">
                <a:solidFill>
                  <a:srgbClr val="4029E9"/>
                </a:solidFill>
              </a:rPr>
              <a:t>«Дорога добра!»</a:t>
            </a:r>
            <a:endParaRPr lang="ru-RU" sz="4800" dirty="0">
              <a:solidFill>
                <a:srgbClr val="4029E9"/>
              </a:solidFill>
            </a:endParaRPr>
          </a:p>
          <a:p>
            <a:endParaRPr lang="ru-RU" dirty="0"/>
          </a:p>
        </p:txBody>
      </p:sp>
      <p:pic>
        <p:nvPicPr>
          <p:cNvPr id="4" name="дорога добра плюс.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6209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8641"/>
            <a:ext cx="7758138" cy="4542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chemeClr val="bg1"/>
                </a:solidFill>
              </a:rPr>
              <a:t>Праздник «Сабантуй»</a:t>
            </a:r>
          </a:p>
        </p:txBody>
      </p:sp>
      <p:pic>
        <p:nvPicPr>
          <p:cNvPr id="5" name="Рисунок 4" descr="C:\Documents and Settings\Марина\Рабочий стол\IMG_0649.JPG"/>
          <p:cNvPicPr/>
          <p:nvPr/>
        </p:nvPicPr>
        <p:blipFill>
          <a:blip r:embed="rId2" cstate="print"/>
          <a:srcRect l="10395" r="-400"/>
          <a:stretch>
            <a:fillRect/>
          </a:stretch>
        </p:blipFill>
        <p:spPr bwMode="auto">
          <a:xfrm>
            <a:off x="500034" y="785794"/>
            <a:ext cx="392909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Марина\Рабочий стол\IMG_596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785794"/>
            <a:ext cx="392909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Марина\Рабочий стол\IMG_64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4214818"/>
            <a:ext cx="407196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Марина\Рабочий стол\IMG_644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214818"/>
            <a:ext cx="4071966" cy="2439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Марина\Рабочий стол\IMG_643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1736" y="2714620"/>
            <a:ext cx="4138897" cy="1785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739"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657"/>
            <a:ext cx="4038600" cy="7920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chemeClr val="bg1"/>
                </a:solidFill>
              </a:rPr>
              <a:t>Фестиваль приемных семей </a:t>
            </a:r>
            <a:endParaRPr lang="ru-RU" sz="2000" b="1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«</a:t>
            </a:r>
            <a:r>
              <a:rPr lang="ru-RU" sz="2000" b="1" dirty="0">
                <a:solidFill>
                  <a:schemeClr val="bg1"/>
                </a:solidFill>
              </a:rPr>
              <a:t>Мы вместе!»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4048" y="116632"/>
            <a:ext cx="3960440" cy="10801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Концерт «Шире круг»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(палаточный лагерь «Форпост»)</a:t>
            </a:r>
          </a:p>
          <a:p>
            <a:pPr algn="ctr">
              <a:buNone/>
            </a:pP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C:\Documents and Settings\Марина\Рабочий стол\IMG_62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142984"/>
            <a:ext cx="371477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Марина\Рабочий стол\IMG_626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071942"/>
            <a:ext cx="364333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в добрый путь\ДОМ\паралимпийцы\IMG_116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928670"/>
            <a:ext cx="307183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в добрый путь\ДОМ\паралимпийцы\IMG_117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4071942"/>
            <a:ext cx="400052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в добрый путь\ДОМ\паралимпийцы\IMG_114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2786058"/>
            <a:ext cx="242889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458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14291"/>
            <a:ext cx="3686172" cy="64294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Игровая программа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«Домашний зоопарк» </a:t>
            </a:r>
          </a:p>
          <a:p>
            <a:pPr algn="ctr">
              <a:buNone/>
            </a:pPr>
            <a:endParaRPr lang="ru-RU" sz="2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291"/>
            <a:ext cx="4038600" cy="714379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Выставка «Осенняя сказка»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F:\в добрый путь\ДОМ\выставка\IMG_72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428868"/>
            <a:ext cx="350046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в добрый путь\ДОМ\выставка\IMG_73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785794"/>
            <a:ext cx="350046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в добрый путь\ДОМ\выставка\IMG_73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5072074"/>
            <a:ext cx="342902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в добрый путь\ДОМ\игров прогр 1\IMG_636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928670"/>
            <a:ext cx="414340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в добрый путь\ДОМ\игров прогр 1\IMG_635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071942"/>
            <a:ext cx="435771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347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14291"/>
            <a:ext cx="4038600" cy="128588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b="1" dirty="0" smtClean="0"/>
              <a:t>Фестиваль детского творчества для детей с ограниченными возможностями здоровья </a:t>
            </a:r>
          </a:p>
          <a:p>
            <a:pPr algn="ctr">
              <a:buNone/>
            </a:pPr>
            <a:r>
              <a:rPr lang="ru-RU" sz="2000" b="1" dirty="0" smtClean="0"/>
              <a:t>«От сердца к сердцу»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291"/>
            <a:ext cx="4038600" cy="57150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b="1" dirty="0" smtClean="0"/>
              <a:t>Концерт «Все начинается с семьи»</a:t>
            </a:r>
            <a:endParaRPr lang="ru-RU" sz="2000" b="1" dirty="0"/>
          </a:p>
        </p:txBody>
      </p:sp>
      <p:pic>
        <p:nvPicPr>
          <p:cNvPr id="6" name="Рисунок 5" descr="F:\в добрый путь\ДОМ\от сердца\DSCN225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350046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MG_5625"/>
          <p:cNvPicPr/>
          <p:nvPr/>
        </p:nvPicPr>
        <p:blipFill>
          <a:blip r:embed="rId3" cstate="print"/>
          <a:srcRect t="5229"/>
          <a:stretch>
            <a:fillRect/>
          </a:stretch>
        </p:blipFill>
        <p:spPr bwMode="auto">
          <a:xfrm>
            <a:off x="714348" y="4714884"/>
            <a:ext cx="342902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в добрый путь\ДОМ\волонт\IMG_296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714356"/>
            <a:ext cx="385765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в добрый путь\ДОМ\волонт\IMG_302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214818"/>
            <a:ext cx="378621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в добрый путь\ДОМ\волонт\IMG_298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2500306"/>
            <a:ext cx="385765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в добрый путь\ДОМ\от сердца\DSCN233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10" y="3214686"/>
            <a:ext cx="350046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974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42853"/>
            <a:ext cx="4281518" cy="8572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Развлекательно-игровая программа  «Новогодние чудеса!»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2040" y="1"/>
            <a:ext cx="3960440" cy="69269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Новогодняя елка для детей из многодетных и малообеспеченных семей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F:\в добрый путь\ДОМ\больница\4626625e53f039ba68772ee58efd5752_X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378621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в добрый путь\ДОМ\больница\lKP-xNpMyv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256"/>
            <a:ext cx="3857652" cy="2286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в добрый путь\ДОМ\нов.год\02fdbabc63adaff7b522c3a25484bdb3_XL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857232"/>
            <a:ext cx="350046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в добрый путь\ДОМ\нов.год\IMG_321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4286256"/>
            <a:ext cx="371477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в добрый путь\ДОМ\больница\uPeujMFpNtg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2500306"/>
            <a:ext cx="278608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238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28860" y="2564904"/>
            <a:ext cx="4214842" cy="13681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4029E9"/>
                </a:solidFill>
              </a:rPr>
              <a:t>Спешите делать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4029E9"/>
                </a:solidFill>
              </a:rPr>
              <a:t>добро! </a:t>
            </a:r>
            <a:endParaRPr lang="ru-RU" b="1" dirty="0">
              <a:solidFill>
                <a:srgbClr val="4029E9"/>
              </a:solidFill>
            </a:endParaRPr>
          </a:p>
        </p:txBody>
      </p:sp>
      <p:pic>
        <p:nvPicPr>
          <p:cNvPr id="6" name="Рисунок 5" descr="C:\Documents and Settings\Admin\Рабочий стол\мурзилка - ПЕЧАТЬ\Копия IMG_279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3"/>
            <a:ext cx="2557518" cy="27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Admin\Рабочий стол\мурзилка - ПЕЧАТЬ\Копия IMG_02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16632"/>
            <a:ext cx="2526181" cy="2812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в добрый путь\ДОМ\нов.год\IMG_12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142852"/>
            <a:ext cx="364333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в добрый путь\ДОМ\игров.прог 2\Б 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500570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в добрый путь\ДОМ\подари улыбку\IMG_016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4429132"/>
            <a:ext cx="3190890" cy="224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в добрый путь\ДОМ\игров.прог 2\Б 2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2928934"/>
            <a:ext cx="2504614" cy="150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в добрый путь\ДОМ\игров.прог\IMG_329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14612" y="4071942"/>
            <a:ext cx="365758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F:\в добрый путь\ДОМ\паралимпийцы\IMG_115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857496"/>
            <a:ext cx="255751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706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Актуальность данного проекта </a:t>
            </a:r>
            <a:r>
              <a:rPr lang="ru-RU" sz="2000" dirty="0"/>
              <a:t>заключается в оказании помощи детям, попавшим в трудную жизненную ситуацию, раскрыть свои способности, обрести друзей, развивать адекватную самооценку  личности.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</p:spPr>
        <p:txBody>
          <a:bodyPr/>
          <a:lstStyle/>
          <a:p>
            <a:pPr>
              <a:buNone/>
            </a:pPr>
            <a:r>
              <a:rPr lang="ru-RU" sz="1800" b="1" dirty="0" smtClean="0"/>
              <a:t>       Цель проекта:    </a:t>
            </a:r>
            <a:r>
              <a:rPr lang="ru-RU" sz="1800" dirty="0" smtClean="0"/>
              <a:t>возрождение лучших традиций благотворительности, создание условий для передачи опыта поколений и использование этого опыта в деятельности детских коллективов, воспитание доброты, чуткости, сострадания, ориентация ребёнка на милосердный подход к человеку.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b="1" dirty="0" smtClean="0"/>
              <a:t>       Задачи проекта:   </a:t>
            </a:r>
            <a:endParaRPr lang="ru-RU" sz="1800" dirty="0" smtClean="0"/>
          </a:p>
          <a:p>
            <a:r>
              <a:rPr lang="ru-RU" sz="1800" dirty="0" smtClean="0"/>
              <a:t> воспитание доброты, чуткости, сострадания и сопереживания, терпимости и доброжелательности;</a:t>
            </a:r>
          </a:p>
          <a:p>
            <a:r>
              <a:rPr lang="ru-RU" sz="1800" dirty="0" smtClean="0"/>
              <a:t>развитие детской инициативы по оказанию помощи нуждающимся в их заботе и внимание  детям-сиротам, детям-инвалидам, детям из неблагополучных и многодетных семей;</a:t>
            </a:r>
          </a:p>
          <a:p>
            <a:r>
              <a:rPr lang="ru-RU" sz="1800" dirty="0" smtClean="0"/>
              <a:t>сосредоточение главного акцента на деятельности  в районе и  по месту жительства, с учётом региональных, этнических особенностей и традиций.</a:t>
            </a:r>
          </a:p>
          <a:p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  <p:transition spd="slow" advTm="10983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930226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Инициативная группа: </a:t>
            </a:r>
            <a:r>
              <a:rPr lang="ru-RU" sz="2000" dirty="0" err="1" smtClean="0"/>
              <a:t>Туркова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Дарина</a:t>
            </a:r>
            <a:r>
              <a:rPr lang="ru-RU" sz="2000" dirty="0" smtClean="0"/>
              <a:t>, </a:t>
            </a:r>
            <a:r>
              <a:rPr lang="ru-RU" sz="2000" dirty="0" err="1" smtClean="0"/>
              <a:t>Шастин</a:t>
            </a:r>
            <a:r>
              <a:rPr lang="ru-RU" sz="2000" dirty="0" smtClean="0"/>
              <a:t> Алексей, </a:t>
            </a:r>
            <a:r>
              <a:rPr lang="ru-RU" sz="2000" dirty="0" err="1" smtClean="0"/>
              <a:t>Барышева</a:t>
            </a:r>
            <a:r>
              <a:rPr lang="ru-RU" sz="2000" dirty="0" smtClean="0"/>
              <a:t> Виктория, Илларионова Зарина, Синицына Алина, </a:t>
            </a:r>
            <a:r>
              <a:rPr lang="ru-RU" sz="2000" dirty="0" err="1" smtClean="0"/>
              <a:t>Фаязов</a:t>
            </a:r>
            <a:r>
              <a:rPr lang="ru-RU" sz="2000" dirty="0" smtClean="0"/>
              <a:t> Ринат.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Руководитель:</a:t>
            </a:r>
            <a:br>
              <a:rPr lang="ru-RU" sz="2000" b="1" dirty="0" smtClean="0"/>
            </a:br>
            <a:r>
              <a:rPr lang="ru-RU" sz="2000" dirty="0" err="1" smtClean="0"/>
              <a:t>Шастина</a:t>
            </a:r>
            <a:r>
              <a:rPr lang="ru-RU" sz="2000" dirty="0" smtClean="0"/>
              <a:t> Марина Дмитриевна</a:t>
            </a:r>
            <a:br>
              <a:rPr lang="ru-RU" sz="2000" dirty="0" smtClean="0"/>
            </a:br>
            <a:r>
              <a:rPr lang="ru-RU" sz="2000" dirty="0" err="1" smtClean="0"/>
              <a:t>Лезина</a:t>
            </a:r>
            <a:r>
              <a:rPr lang="ru-RU" sz="2000" dirty="0" smtClean="0"/>
              <a:t> </a:t>
            </a:r>
            <a:r>
              <a:rPr lang="ru-RU" sz="2000" dirty="0" err="1" smtClean="0"/>
              <a:t>Зухра</a:t>
            </a:r>
            <a:r>
              <a:rPr lang="ru-RU" sz="2000" dirty="0" smtClean="0"/>
              <a:t> </a:t>
            </a:r>
            <a:r>
              <a:rPr lang="ru-RU" sz="2000" dirty="0" err="1" smtClean="0"/>
              <a:t>Салимовна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pPr>
              <a:buNone/>
            </a:pPr>
            <a:r>
              <a:rPr lang="ru-RU" sz="2000" b="1" dirty="0" smtClean="0"/>
              <a:t>      Местоположение </a:t>
            </a:r>
            <a:r>
              <a:rPr lang="ru-RU" sz="2000" b="1" dirty="0"/>
              <a:t>проекта</a:t>
            </a:r>
            <a:r>
              <a:rPr lang="ru-RU" sz="2000" dirty="0"/>
              <a:t>:  Республика Татарстан, </a:t>
            </a:r>
            <a:r>
              <a:rPr lang="ru-RU" sz="2000" dirty="0" err="1"/>
              <a:t>Лаишевский</a:t>
            </a:r>
            <a:r>
              <a:rPr lang="ru-RU" sz="2000" dirty="0"/>
              <a:t> муниципальный район, г.Лаишево</a:t>
            </a:r>
          </a:p>
          <a:p>
            <a:pPr>
              <a:buNone/>
            </a:pPr>
            <a:r>
              <a:rPr lang="ru-RU" sz="2000" b="1" dirty="0" smtClean="0"/>
              <a:t>      Сроки </a:t>
            </a:r>
            <a:r>
              <a:rPr lang="ru-RU" sz="2000" b="1" dirty="0"/>
              <a:t>реализации проекта</a:t>
            </a:r>
            <a:r>
              <a:rPr lang="ru-RU" sz="2000" dirty="0"/>
              <a:t>: с января по декабрь 2015 г</a:t>
            </a:r>
            <a:r>
              <a:rPr lang="ru-RU" sz="2000" dirty="0" smtClean="0"/>
              <a:t>. </a:t>
            </a:r>
          </a:p>
          <a:p>
            <a:pPr>
              <a:buNone/>
            </a:pPr>
            <a:r>
              <a:rPr lang="ru-RU" sz="2000" dirty="0" smtClean="0"/>
              <a:t>      (</a:t>
            </a:r>
            <a:r>
              <a:rPr lang="ru-RU" sz="2000" dirty="0"/>
              <a:t>в течение всего календарного года</a:t>
            </a:r>
            <a:r>
              <a:rPr lang="ru-RU" sz="2000" dirty="0" smtClean="0"/>
              <a:t>)</a:t>
            </a:r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r>
              <a:rPr lang="ru-RU" sz="2000" b="1" dirty="0" smtClean="0"/>
              <a:t>      Участники </a:t>
            </a:r>
            <a:r>
              <a:rPr lang="ru-RU" sz="2000" b="1" dirty="0"/>
              <a:t>проекта:</a:t>
            </a:r>
            <a:r>
              <a:rPr lang="ru-RU" sz="2000" dirty="0"/>
              <a:t> дети-инвалиды, дети-сироты, </a:t>
            </a:r>
            <a:r>
              <a:rPr lang="ru-RU" sz="2000" dirty="0" smtClean="0"/>
              <a:t>дети находящиеся по опекой, дети </a:t>
            </a:r>
            <a:r>
              <a:rPr lang="ru-RU" sz="2000" dirty="0"/>
              <a:t>из неблагополучных и многодетных семей,  </a:t>
            </a:r>
            <a:r>
              <a:rPr lang="ru-RU" sz="2000" dirty="0" smtClean="0"/>
              <a:t>дети, </a:t>
            </a:r>
            <a:r>
              <a:rPr lang="ru-RU" sz="2000" dirty="0"/>
              <a:t>попавшие в трудную жизненную </a:t>
            </a:r>
            <a:r>
              <a:rPr lang="ru-RU" sz="2000" dirty="0" smtClean="0"/>
              <a:t>ситуацию,  детское объединение </a:t>
            </a:r>
            <a:r>
              <a:rPr lang="ru-RU" sz="2000" dirty="0"/>
              <a:t>«Детский орден милосердия» и сверстники. </a:t>
            </a:r>
          </a:p>
          <a:p>
            <a:endParaRPr lang="ru-RU" dirty="0"/>
          </a:p>
        </p:txBody>
      </p:sp>
    </p:spTree>
  </p:cSld>
  <p:clrMapOvr>
    <a:masterClrMapping/>
  </p:clrMapOvr>
  <p:transition spd="slow" advTm="10265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Этапы  проекта</a:t>
            </a:r>
            <a:r>
              <a:rPr lang="ru-RU" dirty="0"/>
              <a:t>:</a:t>
            </a:r>
            <a:r>
              <a:rPr lang="ru-RU" dirty="0">
                <a:solidFill>
                  <a:srgbClr val="4029E9"/>
                </a:solidFill>
              </a:rPr>
              <a:t/>
            </a:r>
            <a:br>
              <a:rPr lang="ru-RU" dirty="0">
                <a:solidFill>
                  <a:srgbClr val="4029E9"/>
                </a:solidFill>
              </a:rPr>
            </a:br>
            <a:endParaRPr lang="ru-RU" dirty="0">
              <a:solidFill>
                <a:srgbClr val="4029E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1 этап – </a:t>
            </a:r>
            <a:r>
              <a:rPr lang="ru-RU" b="1" dirty="0" smtClean="0"/>
              <a:t>подготовительный </a:t>
            </a:r>
            <a:r>
              <a:rPr lang="ru-RU" dirty="0" smtClean="0"/>
              <a:t>(Определение </a:t>
            </a:r>
            <a:r>
              <a:rPr lang="ru-RU" dirty="0"/>
              <a:t>темы и актуальности </a:t>
            </a:r>
            <a:r>
              <a:rPr lang="ru-RU" dirty="0" err="1" smtClean="0"/>
              <a:t>проекта.Определение</a:t>
            </a:r>
            <a:r>
              <a:rPr lang="ru-RU" dirty="0" smtClean="0"/>
              <a:t> </a:t>
            </a:r>
            <a:r>
              <a:rPr lang="ru-RU" dirty="0"/>
              <a:t>цели и  задач </a:t>
            </a:r>
            <a:r>
              <a:rPr lang="ru-RU" dirty="0" smtClean="0"/>
              <a:t>проекта. Определение </a:t>
            </a:r>
            <a:r>
              <a:rPr lang="ru-RU" dirty="0"/>
              <a:t>круга </a:t>
            </a:r>
            <a:r>
              <a:rPr lang="ru-RU" dirty="0" err="1" smtClean="0"/>
              <a:t>благополучателей.Формирование</a:t>
            </a:r>
            <a:r>
              <a:rPr lang="ru-RU" dirty="0" smtClean="0"/>
              <a:t> </a:t>
            </a:r>
            <a:r>
              <a:rPr lang="ru-RU" dirty="0"/>
              <a:t>добровольческих команд и координация их </a:t>
            </a:r>
            <a:r>
              <a:rPr lang="ru-RU" dirty="0" err="1" smtClean="0"/>
              <a:t>деятельности.Разработка</a:t>
            </a:r>
            <a:r>
              <a:rPr lang="ru-RU" dirty="0" smtClean="0"/>
              <a:t> </a:t>
            </a:r>
            <a:r>
              <a:rPr lang="ru-RU" dirty="0"/>
              <a:t>перспективного плана </a:t>
            </a:r>
            <a:r>
              <a:rPr lang="ru-RU" dirty="0" smtClean="0"/>
              <a:t>дел).</a:t>
            </a:r>
          </a:p>
          <a:p>
            <a:r>
              <a:rPr lang="ru-RU" b="1" dirty="0"/>
              <a:t>2 этап – </a:t>
            </a:r>
            <a:r>
              <a:rPr lang="ru-RU" b="1" dirty="0" smtClean="0"/>
              <a:t> осуществления </a:t>
            </a:r>
            <a:r>
              <a:rPr lang="ru-RU" dirty="0" smtClean="0"/>
              <a:t>(</a:t>
            </a:r>
            <a:r>
              <a:rPr lang="ru-RU" dirty="0"/>
              <a:t>Проведение плановых </a:t>
            </a:r>
            <a:r>
              <a:rPr lang="ru-RU" dirty="0" err="1" smtClean="0"/>
              <a:t>мероприятий.Контроль</a:t>
            </a:r>
            <a:r>
              <a:rPr lang="ru-RU" dirty="0" smtClean="0"/>
              <a:t> </a:t>
            </a:r>
            <a:r>
              <a:rPr lang="ru-RU" dirty="0"/>
              <a:t>и оценка проведения </a:t>
            </a:r>
            <a:r>
              <a:rPr lang="ru-RU" dirty="0" err="1" smtClean="0"/>
              <a:t>мероприятий.Анализ</a:t>
            </a:r>
            <a:r>
              <a:rPr lang="ru-RU" dirty="0" smtClean="0"/>
              <a:t> </a:t>
            </a:r>
            <a:r>
              <a:rPr lang="ru-RU" dirty="0"/>
              <a:t>результатов </a:t>
            </a:r>
            <a:r>
              <a:rPr lang="ru-RU" dirty="0" smtClean="0"/>
              <a:t>деятельности).</a:t>
            </a:r>
          </a:p>
          <a:p>
            <a:r>
              <a:rPr lang="ru-RU" b="1" dirty="0"/>
              <a:t>3 этап - подведение итогов </a:t>
            </a:r>
            <a:r>
              <a:rPr lang="ru-RU" dirty="0" smtClean="0"/>
              <a:t>(</a:t>
            </a:r>
            <a:r>
              <a:rPr lang="ru-RU" dirty="0"/>
              <a:t>Отчеты, презентации, </a:t>
            </a:r>
            <a:r>
              <a:rPr lang="ru-RU" dirty="0" smtClean="0"/>
              <a:t>награждения).</a:t>
            </a:r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 spd="slow" advTm="10218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Ожидаемые конечные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342902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dirty="0"/>
          </a:p>
          <a:p>
            <a:r>
              <a:rPr lang="ru-RU" dirty="0" smtClean="0"/>
              <a:t>становление </a:t>
            </a:r>
            <a:r>
              <a:rPr lang="ru-RU" dirty="0"/>
              <a:t>личности детей (умения сопереживать, сочувствовать);</a:t>
            </a:r>
          </a:p>
          <a:p>
            <a:r>
              <a:rPr lang="ru-RU" dirty="0" smtClean="0"/>
              <a:t>повышение </a:t>
            </a:r>
            <a:r>
              <a:rPr lang="ru-RU" dirty="0"/>
              <a:t>самосознания и самооценки учащихся;</a:t>
            </a:r>
          </a:p>
          <a:p>
            <a:r>
              <a:rPr lang="ru-RU" dirty="0" smtClean="0"/>
              <a:t>успешная </a:t>
            </a:r>
            <a:r>
              <a:rPr lang="ru-RU" dirty="0"/>
              <a:t>адаптация и социализация учащихся в современном обществе;</a:t>
            </a:r>
          </a:p>
          <a:p>
            <a:r>
              <a:rPr lang="ru-RU" dirty="0" smtClean="0"/>
              <a:t>рост </a:t>
            </a:r>
            <a:r>
              <a:rPr lang="ru-RU" dirty="0"/>
              <a:t>социальной и общественной активности;</a:t>
            </a:r>
          </a:p>
          <a:p>
            <a:r>
              <a:rPr lang="ru-RU" dirty="0" smtClean="0"/>
              <a:t>появление </a:t>
            </a:r>
            <a:r>
              <a:rPr lang="ru-RU" dirty="0"/>
              <a:t>людей солидарных, готовых быть сопричастными к проблемам окружающей жизни.</a:t>
            </a:r>
          </a:p>
          <a:p>
            <a:endParaRPr lang="ru-RU" dirty="0"/>
          </a:p>
        </p:txBody>
      </p:sp>
      <p:pic>
        <p:nvPicPr>
          <p:cNvPr id="6" name="Рисунок 5" descr="F:\в добрый путь\ДОМ\от сердца\DSCN119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4429132"/>
            <a:ext cx="514353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9360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Реализация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6"/>
            <a:ext cx="4038600" cy="42862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/>
              <a:t>Выставка «Зимняя фантазия»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908720"/>
            <a:ext cx="4038600" cy="64807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/>
              <a:t>Игровая </a:t>
            </a:r>
            <a:r>
              <a:rPr lang="ru-RU" b="1" dirty="0" smtClean="0"/>
              <a:t>программа </a:t>
            </a:r>
          </a:p>
          <a:p>
            <a:pPr algn="ctr">
              <a:buNone/>
            </a:pPr>
            <a:r>
              <a:rPr lang="ru-RU" b="1" dirty="0" smtClean="0"/>
              <a:t>«Русские валенки»</a:t>
            </a:r>
            <a:endParaRPr lang="ru-RU" b="1" dirty="0"/>
          </a:p>
        </p:txBody>
      </p:sp>
      <p:pic>
        <p:nvPicPr>
          <p:cNvPr id="6" name="Рисунок 5" descr="C:\Users\User\Desktop\конкурс детство без границ - школы\в добрый путь\ДОМ\выставка\IMG_33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43050"/>
            <a:ext cx="388843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конкурс детство без границ - школы\в добрый путь\ДОМ\выставка\IMG_33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143380"/>
            <a:ext cx="352839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конкурс детство без границ - школы\в добрый путь\ДОМ\игра\IMG_61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571612"/>
            <a:ext cx="3282158" cy="236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IMG_614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4199768"/>
            <a:ext cx="3286148" cy="246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256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8641"/>
            <a:ext cx="4038600" cy="7200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chemeClr val="bg1"/>
                </a:solidFill>
              </a:rPr>
              <a:t>Игровая </a:t>
            </a:r>
            <a:r>
              <a:rPr lang="ru-RU" sz="2000" b="1" dirty="0" smtClean="0">
                <a:solidFill>
                  <a:schemeClr val="bg1"/>
                </a:solidFill>
              </a:rPr>
              <a:t>программа</a:t>
            </a:r>
          </a:p>
          <a:p>
            <a:pPr algn="ctr">
              <a:buNone/>
            </a:pP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   «Веселая </a:t>
            </a:r>
            <a:r>
              <a:rPr lang="ru-RU" sz="2000" b="1" dirty="0">
                <a:solidFill>
                  <a:schemeClr val="bg1"/>
                </a:solidFill>
              </a:rPr>
              <a:t>масленица»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038600" cy="90872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Театрализованное представление 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«Как ежик счастье искал» 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(детский реабилитационный </a:t>
            </a:r>
            <a:r>
              <a:rPr lang="ru-RU" sz="2000" b="1" dirty="0" smtClean="0">
                <a:solidFill>
                  <a:schemeClr val="bg1"/>
                </a:solidFill>
              </a:rPr>
              <a:t>центр)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C:\Users\User\Desktop\конкурс детство без границ - школы\в добрый путь\ДОМ\масленица\IMG_40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385765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конкурс детство без границ - школы\в добрый путь\ДОМ\масленица\IMG_40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429000"/>
            <a:ext cx="3961580" cy="257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конкурс детство без границ - школы\в добрый путь\ДОМ\реабилит\IMG_279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142984"/>
            <a:ext cx="378621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конкурс детство без границ - школы\в добрый путь\ДОМ\реабилит\IMG_2796.JPG"/>
          <p:cNvPicPr/>
          <p:nvPr/>
        </p:nvPicPr>
        <p:blipFill>
          <a:blip r:embed="rId5" cstate="print"/>
          <a:srcRect t="32732"/>
          <a:stretch>
            <a:fillRect/>
          </a:stretch>
        </p:blipFill>
        <p:spPr bwMode="auto">
          <a:xfrm>
            <a:off x="4857752" y="3470394"/>
            <a:ext cx="3857652" cy="2530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568"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657"/>
            <a:ext cx="4038600" cy="8640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/>
              <a:t>Мастер-класс  «Добрые руки»</a:t>
            </a:r>
            <a:endParaRPr lang="ru-RU" sz="2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657"/>
            <a:ext cx="4038600" cy="88176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/>
              <a:t>Мероприятие «Пасха»</a:t>
            </a:r>
          </a:p>
        </p:txBody>
      </p:sp>
      <p:pic>
        <p:nvPicPr>
          <p:cNvPr id="6" name="Рисунок 5" descr="F:\в добрый путь\ДОМ\игра\IMG_30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71546"/>
            <a:ext cx="364333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в добрый путь\ДОМ\пасха\IMG_02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071546"/>
            <a:ext cx="35719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в добрый путь\ДОМ\подари улыбку\IMG_016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000504"/>
            <a:ext cx="35719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IMG_597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3857628"/>
            <a:ext cx="3643338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240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1"/>
            <a:ext cx="4176464" cy="98072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/>
              <a:t>Фестиваль детского творчества «Радуга планеты Детства», посвященного Дню защиты детей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92080" y="116631"/>
            <a:ext cx="3528392" cy="86409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/>
              <a:t>Игровая программа </a:t>
            </a: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«</a:t>
            </a:r>
            <a:r>
              <a:rPr lang="ru-RU" sz="2000" b="1" dirty="0"/>
              <a:t>В кругу друзей!»</a:t>
            </a:r>
          </a:p>
        </p:txBody>
      </p:sp>
      <p:pic>
        <p:nvPicPr>
          <p:cNvPr id="6" name="Рисунок 5" descr="C:\Documents and Settings\Марина\Рабочий стол\IMG_587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4857760"/>
            <a:ext cx="300039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Марина\Рабочий стол\IMG_056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000372"/>
            <a:ext cx="314327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Марина\Рабочий стол\IMG_585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000108"/>
            <a:ext cx="314327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в добрый путь\ДОМ\в кругу друзей\1 июня 022.jpg"/>
          <p:cNvPicPr/>
          <p:nvPr/>
        </p:nvPicPr>
        <p:blipFill>
          <a:blip r:embed="rId5" cstate="print"/>
          <a:srcRect t="12175" b="8696"/>
          <a:stretch>
            <a:fillRect/>
          </a:stretch>
        </p:blipFill>
        <p:spPr bwMode="auto">
          <a:xfrm>
            <a:off x="4929190" y="3000372"/>
            <a:ext cx="335758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в добрый путь\ДОМ\в кругу друзей\1 июня 01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1000108"/>
            <a:ext cx="307183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в добрый путь\ДОМ\в кругу друзей\1 июня 00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2" y="4857760"/>
            <a:ext cx="307183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067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361</Words>
  <Application>Microsoft Office PowerPoint</Application>
  <PresentationFormat>Экран (4:3)</PresentationFormat>
  <Paragraphs>59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бюджетное учреждение  дополнительного образования «Центр внешкольной работы» Лаишевского муниципального района Республики Татарстан Детское объединение  «Детский орден милосердия»   </vt:lpstr>
      <vt:lpstr>Актуальность данного проекта заключается в оказании помощи детям, попавшим в трудную жизненную ситуацию, раскрыть свои способности, обрести друзей, развивать адекватную самооценку  личности. </vt:lpstr>
      <vt:lpstr>Инициативная группа: Туркова Дарина, Шастин Алексей, Барышева Виктория, Илларионова Зарина, Синицына Алина, Фаязов Ринат.  Руководитель: Шастина Марина Дмитриевна Лезина Зухра Салимовна</vt:lpstr>
      <vt:lpstr>Этапы  проекта: </vt:lpstr>
      <vt:lpstr>Ожидаемые конечные результаты</vt:lpstr>
      <vt:lpstr>Реализация проекта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учреждение  дополнительного образования «Центр внешкольной работы» Лаишевского муниципального района Республики Татарстан</dc:title>
  <dc:creator>User</dc:creator>
  <cp:lastModifiedBy>User</cp:lastModifiedBy>
  <cp:revision>28</cp:revision>
  <dcterms:created xsi:type="dcterms:W3CDTF">2016-01-29T12:35:15Z</dcterms:created>
  <dcterms:modified xsi:type="dcterms:W3CDTF">2016-02-02T08:18:55Z</dcterms:modified>
</cp:coreProperties>
</file>